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10" d="100"/>
          <a:sy n="110" d="100"/>
        </p:scale>
        <p:origin x="-16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09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62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1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13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7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66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20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94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56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15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8EEC-21D5-41B4-BFDD-3ED5649C3632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2957-18EE-4369-B1FA-6076F505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67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ubip.edu.ua/about/http:/elibrary.nubip.edu.ua/view/subjects/subjects.html" TargetMode="External"/><Relationship Id="rId2" Type="http://schemas.openxmlformats.org/officeDocument/2006/relationships/hyperlink" Target="mailto:Conference2016_nubip@ukr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5816" y="116632"/>
            <a:ext cx="2870630" cy="6643357"/>
          </a:xfrm>
          <a:prstGeom prst="rect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ПОПЕРЕДНЯ ПРОГРАМА КОНФЕРЕНЦІЇ</a:t>
            </a:r>
          </a:p>
          <a:p>
            <a:pPr algn="ctr">
              <a:lnSpc>
                <a:spcPct val="200000"/>
              </a:lnSpc>
            </a:pPr>
            <a:r>
              <a:rPr lang="uk-UA" sz="1100" b="1" i="1" dirty="0" smtClean="0"/>
              <a:t>24  травня</a:t>
            </a:r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9:00 – 10:00 Реєстрація учасників конференції. Вітальна кава</a:t>
            </a:r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10:00–11:30 Пленарне засідання 1</a:t>
            </a:r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11:30–11:45 </a:t>
            </a:r>
            <a:r>
              <a:rPr lang="uk-UA" sz="1100" dirty="0" err="1" smtClean="0"/>
              <a:t>Кава-брейк</a:t>
            </a:r>
            <a:endParaRPr lang="uk-UA" sz="1100" dirty="0" smtClean="0"/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11:45–13:00 Пленарне засідання 2</a:t>
            </a:r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13:00–14:00 Обід учасників  конференції</a:t>
            </a:r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14:00–15:30 Робота секцій</a:t>
            </a:r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15:30-15:45 </a:t>
            </a:r>
            <a:r>
              <a:rPr lang="uk-UA" sz="1100" dirty="0" err="1" smtClean="0"/>
              <a:t>Кава-брейк</a:t>
            </a:r>
            <a:endParaRPr lang="uk-UA" sz="1100" dirty="0" smtClean="0"/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15:45-17.00 </a:t>
            </a:r>
            <a:r>
              <a:rPr lang="uk-UA" sz="1100" dirty="0" err="1" smtClean="0"/>
              <a:t>Постерна</a:t>
            </a:r>
            <a:r>
              <a:rPr lang="uk-UA" sz="1100" dirty="0" smtClean="0"/>
              <a:t> презентація. </a:t>
            </a:r>
          </a:p>
          <a:p>
            <a:pPr marL="90488" indent="-90488">
              <a:lnSpc>
                <a:spcPct val="170000"/>
              </a:lnSpc>
            </a:pPr>
            <a:r>
              <a:rPr lang="uk-UA" sz="1100" dirty="0" smtClean="0"/>
              <a:t>15:45-17.00 Круглий стіл з питань</a:t>
            </a:r>
          </a:p>
          <a:p>
            <a:pPr marL="719138" indent="-1588">
              <a:lnSpc>
                <a:spcPct val="170000"/>
              </a:lnSpc>
            </a:pPr>
            <a:r>
              <a:rPr lang="uk-UA" sz="1100" dirty="0" smtClean="0"/>
              <a:t>законодавчого забезпечення діяльності кооперативів </a:t>
            </a:r>
          </a:p>
          <a:p>
            <a:pPr marL="808038" indent="-808038">
              <a:lnSpc>
                <a:spcPct val="170000"/>
              </a:lnSpc>
            </a:pPr>
            <a:r>
              <a:rPr lang="uk-UA" sz="1100" dirty="0" smtClean="0"/>
              <a:t>з 18:30          Вечеря</a:t>
            </a:r>
          </a:p>
          <a:p>
            <a:pPr marL="808038" indent="-808038" algn="ctr">
              <a:lnSpc>
                <a:spcPct val="170000"/>
              </a:lnSpc>
            </a:pPr>
            <a:r>
              <a:rPr lang="uk-UA" sz="1100" b="1" i="1" dirty="0" smtClean="0"/>
              <a:t>25 травня</a:t>
            </a:r>
          </a:p>
          <a:p>
            <a:pPr>
              <a:lnSpc>
                <a:spcPct val="170000"/>
              </a:lnSpc>
            </a:pPr>
            <a:r>
              <a:rPr lang="uk-UA" sz="1100" dirty="0" smtClean="0"/>
              <a:t>9:00 – 11:00 Підведення підсумків роботи</a:t>
            </a:r>
          </a:p>
          <a:p>
            <a:pPr indent="717550">
              <a:lnSpc>
                <a:spcPct val="170000"/>
              </a:lnSpc>
            </a:pPr>
            <a:r>
              <a:rPr lang="uk-UA" sz="1100" dirty="0" smtClean="0"/>
              <a:t>конференції</a:t>
            </a:r>
          </a:p>
          <a:p>
            <a:pPr marL="717550" indent="-717550">
              <a:lnSpc>
                <a:spcPct val="170000"/>
              </a:lnSpc>
            </a:pPr>
            <a:r>
              <a:rPr lang="uk-UA" sz="1100" dirty="0" smtClean="0"/>
              <a:t>11:00–11:30 </a:t>
            </a:r>
            <a:r>
              <a:rPr lang="uk-UA" sz="1100" dirty="0" err="1" smtClean="0"/>
              <a:t>Кава-брейк</a:t>
            </a:r>
            <a:r>
              <a:rPr lang="uk-UA" sz="1100" dirty="0" smtClean="0"/>
              <a:t>. Фотографування    учасників конференції</a:t>
            </a:r>
          </a:p>
          <a:p>
            <a:pPr>
              <a:lnSpc>
                <a:spcPct val="170000"/>
              </a:lnSpc>
            </a:pPr>
            <a:r>
              <a:rPr lang="uk-UA" sz="1100" dirty="0" smtClean="0"/>
              <a:t>з 11:30         Екскурсійна програма</a:t>
            </a:r>
          </a:p>
          <a:p>
            <a:pPr marL="717550" indent="-717550">
              <a:lnSpc>
                <a:spcPct val="170000"/>
              </a:lnSpc>
            </a:pPr>
            <a:r>
              <a:rPr lang="uk-UA" sz="1100" dirty="0" smtClean="0"/>
              <a:t>                      ( можливий виїзд до                 підприємства)</a:t>
            </a:r>
            <a:endParaRPr lang="uk-UA" sz="11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0252" y="80983"/>
            <a:ext cx="2843808" cy="6777017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100" b="1" i="1" dirty="0" smtClean="0"/>
              <a:t>Вельмишановні колеги!</a:t>
            </a:r>
          </a:p>
          <a:p>
            <a:r>
              <a:rPr lang="uk-UA" sz="1100" i="1" dirty="0" smtClean="0"/>
              <a:t>Щиро запрошуємо Вас взяти участь у роботі Міжнародної науково-практичної конференції «Розвиток кооперативного руху в Україні» 24-25 травня 2016 р. </a:t>
            </a:r>
          </a:p>
          <a:p>
            <a:endParaRPr lang="uk-UA" sz="800" i="1" dirty="0" smtClean="0"/>
          </a:p>
          <a:p>
            <a:r>
              <a:rPr lang="uk-UA" sz="1100" b="1" i="1" dirty="0" smtClean="0"/>
              <a:t>Тематичні напрями конференції:</a:t>
            </a:r>
          </a:p>
          <a:p>
            <a:r>
              <a:rPr lang="uk-UA" sz="1100" i="1" dirty="0" smtClean="0"/>
              <a:t>1. Організаційно-правове забезпечення та державна політика у сфері розвитку кооперації в Україні</a:t>
            </a:r>
          </a:p>
          <a:p>
            <a:r>
              <a:rPr lang="uk-UA" sz="1100" i="1" dirty="0" smtClean="0"/>
              <a:t>2. Управління розвитком підприємницької діяльності  у сільській місцевості на кооперативних засадах</a:t>
            </a:r>
          </a:p>
          <a:p>
            <a:r>
              <a:rPr lang="uk-UA" sz="1100" i="1" dirty="0" smtClean="0"/>
              <a:t>3. Розвиток обслуговуючих кооперативів як складова стратегії забезпечення конкурентоспроможності територіальних громад</a:t>
            </a:r>
          </a:p>
          <a:p>
            <a:r>
              <a:rPr lang="uk-UA" sz="1100" i="1" dirty="0" smtClean="0"/>
              <a:t>4. Фінансове забезпечення, бухгалтерський облік та оподаткування діяльності кооперативів.</a:t>
            </a:r>
          </a:p>
          <a:p>
            <a:r>
              <a:rPr lang="uk-UA" sz="1100" b="1" i="1" dirty="0" smtClean="0"/>
              <a:t>Форми участі в конференції:</a:t>
            </a:r>
          </a:p>
          <a:p>
            <a:pPr marL="171450" indent="-171450">
              <a:buFontTx/>
              <a:buChar char="-"/>
            </a:pPr>
            <a:r>
              <a:rPr lang="uk-UA" sz="1100" dirty="0" smtClean="0"/>
              <a:t>Публікація тез доповіді;</a:t>
            </a:r>
          </a:p>
          <a:p>
            <a:pPr marL="171450" indent="-171450">
              <a:buFontTx/>
              <a:buChar char="-"/>
            </a:pPr>
            <a:r>
              <a:rPr lang="uk-UA" sz="1100" dirty="0" smtClean="0"/>
              <a:t>Публікація наукової фахової статті у збірнику наукових праць «Науковий вісник </a:t>
            </a:r>
            <a:r>
              <a:rPr lang="uk-UA" sz="1100" dirty="0" err="1" smtClean="0"/>
              <a:t>НУБіП</a:t>
            </a:r>
            <a:r>
              <a:rPr lang="uk-UA" sz="1100" dirty="0" smtClean="0"/>
              <a:t> України» Серія "Економіка, аграрний менеджмент, бізнес" включено </a:t>
            </a:r>
            <a:r>
              <a:rPr lang="uk-UA" sz="1100" dirty="0" smtClean="0">
                <a:solidFill>
                  <a:schemeClr val="tx1"/>
                </a:solidFill>
              </a:rPr>
              <a:t>до </a:t>
            </a:r>
            <a:r>
              <a:rPr lang="uk-UA" sz="1100" dirty="0" err="1" smtClean="0">
                <a:solidFill>
                  <a:schemeClr val="tx1"/>
                </a:solidFill>
              </a:rPr>
              <a:t>наукометричних</a:t>
            </a:r>
            <a:r>
              <a:rPr lang="uk-UA" sz="1100" dirty="0" smtClean="0">
                <a:solidFill>
                  <a:schemeClr val="tx1"/>
                </a:solidFill>
              </a:rPr>
              <a:t> баз </a:t>
            </a:r>
            <a:r>
              <a:rPr lang="en-US" sz="1100" dirty="0" smtClean="0">
                <a:solidFill>
                  <a:schemeClr val="tx1"/>
                </a:solidFill>
              </a:rPr>
              <a:t>USJ, </a:t>
            </a:r>
            <a:r>
              <a:rPr lang="uk-UA" sz="1100" dirty="0" smtClean="0">
                <a:solidFill>
                  <a:schemeClr val="tx1"/>
                </a:solidFill>
              </a:rPr>
              <a:t>РІНЦ</a:t>
            </a:r>
            <a:r>
              <a:rPr lang="en-US" sz="1100" dirty="0" smtClean="0">
                <a:solidFill>
                  <a:schemeClr val="tx1"/>
                </a:solidFill>
              </a:rPr>
              <a:t> (</a:t>
            </a:r>
            <a:r>
              <a:rPr lang="uk-UA" sz="1100" dirty="0" smtClean="0">
                <a:solidFill>
                  <a:schemeClr val="tx1"/>
                </a:solidFill>
              </a:rPr>
              <a:t>Росія</a:t>
            </a:r>
            <a:r>
              <a:rPr lang="en-US" sz="1100" dirty="0" smtClean="0">
                <a:solidFill>
                  <a:schemeClr val="tx1"/>
                </a:solidFill>
              </a:rPr>
              <a:t>)</a:t>
            </a:r>
            <a:r>
              <a:rPr lang="uk-UA" sz="1100" dirty="0" smtClean="0"/>
              <a:t>, індексується </a:t>
            </a:r>
            <a:r>
              <a:rPr lang="en-US" sz="1100" dirty="0" smtClean="0"/>
              <a:t>Google Scholar</a:t>
            </a:r>
            <a:r>
              <a:rPr lang="uk-UA" sz="11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uk-UA" sz="1100" dirty="0" smtClean="0"/>
              <a:t>Участь у </a:t>
            </a:r>
            <a:r>
              <a:rPr lang="uk-UA" sz="1100" dirty="0" smtClean="0">
                <a:solidFill>
                  <a:schemeClr val="tx1"/>
                </a:solidFill>
              </a:rPr>
              <a:t>колективній монографії за </a:t>
            </a:r>
            <a:r>
              <a:rPr lang="uk-UA" sz="1100" dirty="0" smtClean="0"/>
              <a:t>результатами конференції;</a:t>
            </a:r>
          </a:p>
          <a:p>
            <a:pPr marL="171450" indent="-171450">
              <a:buFontTx/>
              <a:buChar char="-"/>
            </a:pPr>
            <a:r>
              <a:rPr lang="uk-UA" sz="1100" dirty="0" smtClean="0"/>
              <a:t>Виступ на конференції;</a:t>
            </a:r>
          </a:p>
          <a:p>
            <a:pPr marL="171450" indent="-171450">
              <a:buFontTx/>
              <a:buChar char="-"/>
            </a:pPr>
            <a:r>
              <a:rPr lang="uk-UA" sz="1100" dirty="0" err="1" smtClean="0"/>
              <a:t>Постерна</a:t>
            </a:r>
            <a:r>
              <a:rPr lang="uk-UA" sz="1100" dirty="0" smtClean="0"/>
              <a:t> презентація</a:t>
            </a:r>
          </a:p>
          <a:p>
            <a:r>
              <a:rPr lang="uk-UA" sz="1100" b="1" i="1" dirty="0" smtClean="0"/>
              <a:t>Умови </a:t>
            </a:r>
            <a:r>
              <a:rPr lang="uk-UA" sz="1100" b="1" i="1" dirty="0"/>
              <a:t>участі у конференції:</a:t>
            </a:r>
            <a:endParaRPr lang="ru-RU" sz="1100" dirty="0"/>
          </a:p>
          <a:p>
            <a:r>
              <a:rPr lang="uk-UA" sz="1100" dirty="0"/>
              <a:t>Для участі у конференції необхідно </a:t>
            </a:r>
            <a:r>
              <a:rPr lang="uk-UA" sz="1100" b="1" dirty="0"/>
              <a:t>до </a:t>
            </a:r>
            <a:r>
              <a:rPr lang="uk-UA" sz="1100" b="1" dirty="0" smtClean="0"/>
              <a:t>29.04.2016</a:t>
            </a:r>
            <a:r>
              <a:rPr lang="ru-RU" sz="1100" b="1" dirty="0" smtClean="0"/>
              <a:t> </a:t>
            </a:r>
            <a:r>
              <a:rPr lang="uk-UA" sz="1100" b="1" dirty="0"/>
              <a:t>р.</a:t>
            </a:r>
            <a:r>
              <a:rPr lang="uk-UA" sz="1100" dirty="0"/>
              <a:t> надіслати на </a:t>
            </a:r>
            <a:r>
              <a:rPr lang="uk-UA" sz="1100" dirty="0" smtClean="0"/>
              <a:t>електрону адресу оргкомітету:</a:t>
            </a:r>
          </a:p>
          <a:p>
            <a:pPr marL="171450" indent="-171450">
              <a:buFontTx/>
              <a:buChar char="-"/>
            </a:pPr>
            <a:r>
              <a:rPr lang="uk-UA" sz="1100" i="1" dirty="0" smtClean="0">
                <a:solidFill>
                  <a:schemeClr val="tx1"/>
                </a:solidFill>
              </a:rPr>
              <a:t>заявку </a:t>
            </a:r>
            <a:r>
              <a:rPr lang="uk-UA" sz="1100" i="1" dirty="0">
                <a:solidFill>
                  <a:schemeClr val="tx1"/>
                </a:solidFill>
              </a:rPr>
              <a:t>учасника, </a:t>
            </a:r>
            <a:endParaRPr lang="uk-UA" sz="1100" i="1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uk-UA" sz="1100" i="1" dirty="0" smtClean="0">
                <a:solidFill>
                  <a:schemeClr val="tx1"/>
                </a:solidFill>
              </a:rPr>
              <a:t>матеріли для участі</a:t>
            </a:r>
          </a:p>
          <a:p>
            <a:pPr marL="171450" indent="-171450">
              <a:buFontTx/>
              <a:buChar char="-"/>
            </a:pPr>
            <a:r>
              <a:rPr lang="uk-UA" sz="1100" i="1" dirty="0" smtClean="0">
                <a:solidFill>
                  <a:schemeClr val="tx1"/>
                </a:solidFill>
              </a:rPr>
              <a:t>квитанцію про оплату публікації тез, статті, монографії</a:t>
            </a:r>
            <a:endParaRPr lang="uk-UA" sz="1100" b="1" i="1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80982"/>
            <a:ext cx="3143271" cy="2246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Національний університет біоресурсів і природокористування України</a:t>
            </a:r>
          </a:p>
          <a:p>
            <a:pPr algn="ctr"/>
            <a:r>
              <a:rPr lang="uk-UA" sz="1400" dirty="0" smtClean="0"/>
              <a:t>Дніпропетровський  </a:t>
            </a:r>
            <a:r>
              <a:rPr lang="uk-UA" sz="1400" dirty="0" smtClean="0">
                <a:solidFill>
                  <a:schemeClr val="bg1"/>
                </a:solidFill>
              </a:rPr>
              <a:t>державний </a:t>
            </a:r>
            <a:r>
              <a:rPr lang="uk-UA" sz="1400" dirty="0" smtClean="0"/>
              <a:t>аграрно-економічний університет</a:t>
            </a:r>
          </a:p>
          <a:p>
            <a:pPr algn="ctr"/>
            <a:r>
              <a:rPr lang="uk-UA" sz="1400" dirty="0" smtClean="0"/>
              <a:t>Дніпропетровська Сільськогосподарська Консультаційна Служба – Кооперативна Академія</a:t>
            </a:r>
          </a:p>
          <a:p>
            <a:pPr algn="ctr"/>
            <a:r>
              <a:rPr lang="uk-UA" sz="1400" i="1" dirty="0" smtClean="0"/>
              <a:t>за підтримки</a:t>
            </a:r>
          </a:p>
          <a:p>
            <a:pPr algn="ctr"/>
            <a:r>
              <a:rPr lang="uk-UA" sz="1400" dirty="0" smtClean="0"/>
              <a:t>УРЯДУ КАНАДИ ТА </a:t>
            </a:r>
            <a:br>
              <a:rPr lang="uk-UA" sz="1400" dirty="0" smtClean="0"/>
            </a:br>
            <a:r>
              <a:rPr lang="ru-RU" sz="1400" dirty="0" smtClean="0"/>
              <a:t>КОНСОРЦІУМУ </a:t>
            </a:r>
            <a:r>
              <a:rPr lang="en-GB" sz="1400" dirty="0" smtClean="0"/>
              <a:t>SOCODEV</a:t>
            </a:r>
            <a:r>
              <a:rPr lang="en-US" sz="1400" dirty="0" smtClean="0"/>
              <a:t>I-CCA-IRECUS</a:t>
            </a:r>
            <a:endParaRPr lang="ru-RU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857885" y="2348880"/>
            <a:ext cx="3143270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sz="2400" b="1" dirty="0" smtClean="0"/>
          </a:p>
          <a:p>
            <a:pPr algn="ctr"/>
            <a:endParaRPr lang="uk-UA" sz="2400" b="1" dirty="0"/>
          </a:p>
          <a:p>
            <a:pPr algn="ctr"/>
            <a:endParaRPr lang="uk-UA" sz="2400" b="1" dirty="0" smtClean="0"/>
          </a:p>
          <a:p>
            <a:pPr algn="ctr"/>
            <a:endParaRPr lang="uk-UA" sz="2400" b="1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474519" cy="5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15110"/>
            <a:ext cx="596316" cy="7302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53" y="2459940"/>
            <a:ext cx="963331" cy="4336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244"/>
            <a:ext cx="1034449" cy="4133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87" y="3024386"/>
            <a:ext cx="385306" cy="628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16" y="3203040"/>
            <a:ext cx="754411" cy="2740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98" y="2942084"/>
            <a:ext cx="1695450" cy="342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79" y="3288361"/>
            <a:ext cx="1221488" cy="319005"/>
          </a:xfrm>
          <a:prstGeom prst="rect">
            <a:avLst/>
          </a:prstGeom>
        </p:spPr>
      </p:pic>
      <p:sp>
        <p:nvSpPr>
          <p:cNvPr id="25" name="Объект 4"/>
          <p:cNvSpPr>
            <a:spLocks noGrp="1"/>
          </p:cNvSpPr>
          <p:nvPr>
            <p:ph idx="1"/>
          </p:nvPr>
        </p:nvSpPr>
        <p:spPr>
          <a:xfrm>
            <a:off x="5857884" y="3786528"/>
            <a:ext cx="3178612" cy="30268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sz="1100" i="1" dirty="0" smtClean="0"/>
          </a:p>
          <a:p>
            <a:pPr marL="0" indent="0" algn="ctr">
              <a:buNone/>
            </a:pPr>
            <a:r>
              <a:rPr lang="uk-UA" sz="1200" i="1" dirty="0" smtClean="0"/>
              <a:t>запрошують взяти участь у</a:t>
            </a:r>
          </a:p>
          <a:p>
            <a:pPr marL="0" indent="0" algn="ctr">
              <a:buNone/>
            </a:pPr>
            <a:endParaRPr lang="uk-UA" sz="1200" i="1" dirty="0" smtClean="0"/>
          </a:p>
          <a:p>
            <a:pPr marL="0" indent="0" algn="ctr">
              <a:buNone/>
            </a:pPr>
            <a:r>
              <a:rPr lang="uk-UA" sz="2000" dirty="0" smtClean="0"/>
              <a:t>Міжнародній науково-практичній конференції</a:t>
            </a:r>
          </a:p>
          <a:p>
            <a:pPr marL="0" indent="0" algn="ctr">
              <a:buNone/>
            </a:pPr>
            <a:endParaRPr lang="uk-UA" sz="1600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endParaRPr lang="uk-UA" sz="1600" b="1" dirty="0" smtClean="0"/>
          </a:p>
          <a:p>
            <a:pPr marL="0" indent="0" algn="ctr">
              <a:buNone/>
            </a:pPr>
            <a:r>
              <a:rPr lang="uk-UA" sz="1600" i="1" dirty="0" smtClean="0"/>
              <a:t>Київ, 24-25  травня 2016 р.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6176" y="5108991"/>
            <a:ext cx="2772972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«Розвиток кооперативного руху в Україні»</a:t>
            </a:r>
          </a:p>
        </p:txBody>
      </p:sp>
    </p:spTree>
    <p:extLst>
      <p:ext uri="{BB962C8B-B14F-4D97-AF65-F5344CB8AC3E}">
        <p14:creationId xmlns:p14="http://schemas.microsoft.com/office/powerpoint/2010/main" xmlns="" val="148165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504" y="80983"/>
            <a:ext cx="2844000" cy="6660385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150" b="1" i="1" dirty="0" smtClean="0">
                <a:solidFill>
                  <a:schemeClr val="tx1"/>
                </a:solidFill>
              </a:rPr>
              <a:t>Робочі мови конференції:</a:t>
            </a:r>
          </a:p>
          <a:p>
            <a:r>
              <a:rPr lang="uk-UA" sz="1150" dirty="0" smtClean="0">
                <a:solidFill>
                  <a:schemeClr val="tx1"/>
                </a:solidFill>
              </a:rPr>
              <a:t>Українська, російська, англійська</a:t>
            </a:r>
            <a:endParaRPr lang="ru-RU" sz="1150" dirty="0" smtClean="0">
              <a:solidFill>
                <a:schemeClr val="tx1"/>
              </a:solidFill>
            </a:endParaRPr>
          </a:p>
          <a:p>
            <a:endParaRPr lang="uk-UA" sz="800" b="1" i="1" dirty="0" smtClean="0">
              <a:solidFill>
                <a:schemeClr val="tx1"/>
              </a:solidFill>
            </a:endParaRPr>
          </a:p>
          <a:p>
            <a:r>
              <a:rPr lang="uk-UA" sz="1150" b="1" i="1" dirty="0" smtClean="0">
                <a:solidFill>
                  <a:schemeClr val="tx1"/>
                </a:solidFill>
              </a:rPr>
              <a:t>Місце проведення конференції:</a:t>
            </a:r>
            <a:endParaRPr lang="ru-RU" sz="1150" dirty="0" smtClean="0">
              <a:solidFill>
                <a:schemeClr val="tx1"/>
              </a:solidFill>
            </a:endParaRPr>
          </a:p>
          <a:p>
            <a:r>
              <a:rPr lang="uk-UA" sz="1150" dirty="0" smtClean="0">
                <a:solidFill>
                  <a:schemeClr val="tx1"/>
                </a:solidFill>
              </a:rPr>
              <a:t>Національний університет біоресурсів і природокористування України,</a:t>
            </a:r>
            <a:endParaRPr lang="ru-RU" sz="1150" dirty="0" smtClean="0">
              <a:solidFill>
                <a:schemeClr val="tx1"/>
              </a:solidFill>
            </a:endParaRPr>
          </a:p>
          <a:p>
            <a:r>
              <a:rPr lang="uk-UA" sz="1150" i="1" dirty="0" smtClean="0">
                <a:solidFill>
                  <a:schemeClr val="tx1"/>
                </a:solidFill>
              </a:rPr>
              <a:t>вул. Героїв Оборони, 11</a:t>
            </a:r>
            <a:br>
              <a:rPr lang="uk-UA" sz="1150" i="1" dirty="0" smtClean="0">
                <a:solidFill>
                  <a:schemeClr val="tx1"/>
                </a:solidFill>
              </a:rPr>
            </a:br>
            <a:r>
              <a:rPr lang="uk-UA" sz="1150" i="1" dirty="0" smtClean="0">
                <a:solidFill>
                  <a:schemeClr val="tx1"/>
                </a:solidFill>
              </a:rPr>
              <a:t>навчальний корпус №10,</a:t>
            </a:r>
            <a:endParaRPr lang="ru-RU" sz="1150" i="1" dirty="0" smtClean="0">
              <a:solidFill>
                <a:schemeClr val="tx1"/>
              </a:solidFill>
            </a:endParaRPr>
          </a:p>
          <a:p>
            <a:r>
              <a:rPr lang="uk-UA" sz="1150" i="1" dirty="0" smtClean="0">
                <a:solidFill>
                  <a:schemeClr val="tx1"/>
                </a:solidFill>
              </a:rPr>
              <a:t>м. Київ, 03041, Україна</a:t>
            </a:r>
          </a:p>
          <a:p>
            <a:endParaRPr lang="uk-UA" sz="800" i="1" dirty="0" smtClean="0">
              <a:solidFill>
                <a:schemeClr val="tx1"/>
              </a:solidFill>
            </a:endParaRPr>
          </a:p>
          <a:p>
            <a:r>
              <a:rPr lang="uk-UA" sz="1150" b="1" i="1" dirty="0" smtClean="0">
                <a:solidFill>
                  <a:schemeClr val="tx1"/>
                </a:solidFill>
              </a:rPr>
              <a:t>Додаткова інформація</a:t>
            </a:r>
            <a:endParaRPr lang="ru-RU" sz="1150" dirty="0" smtClean="0">
              <a:solidFill>
                <a:schemeClr val="tx1"/>
              </a:solidFill>
            </a:endParaRPr>
          </a:p>
          <a:p>
            <a:r>
              <a:rPr lang="uk-UA" sz="1150" dirty="0" smtClean="0">
                <a:solidFill>
                  <a:schemeClr val="tx1"/>
                </a:solidFill>
              </a:rPr>
              <a:t>Розміщення учасників можливе у гуртожитку для приїжджих (100-150 </a:t>
            </a:r>
            <a:r>
              <a:rPr lang="uk-UA" sz="1150" dirty="0" err="1" smtClean="0">
                <a:solidFill>
                  <a:schemeClr val="tx1"/>
                </a:solidFill>
              </a:rPr>
              <a:t>грн</a:t>
            </a:r>
            <a:r>
              <a:rPr lang="uk-UA" sz="1150" dirty="0" smtClean="0">
                <a:solidFill>
                  <a:schemeClr val="tx1"/>
                </a:solidFill>
              </a:rPr>
              <a:t>/добу) або в студентському готелі (70 грн./добу). </a:t>
            </a:r>
          </a:p>
          <a:p>
            <a:r>
              <a:rPr lang="uk-UA" sz="1150" dirty="0" smtClean="0">
                <a:solidFill>
                  <a:schemeClr val="tx1"/>
                </a:solidFill>
              </a:rPr>
              <a:t>Також можливе розміщення в найближчих готелях «Мир» та «Голосіївський». </a:t>
            </a:r>
          </a:p>
          <a:p>
            <a:r>
              <a:rPr lang="uk-UA" sz="1150" dirty="0" smtClean="0">
                <a:solidFill>
                  <a:schemeClr val="tx1"/>
                </a:solidFill>
              </a:rPr>
              <a:t>Витрати на проїзд, проживання та додаткове харчування здійснюються за рахунок учасників конференції.</a:t>
            </a:r>
            <a:endParaRPr lang="ru-RU" sz="1150" dirty="0" smtClean="0">
              <a:solidFill>
                <a:schemeClr val="tx1"/>
              </a:solidFill>
            </a:endParaRPr>
          </a:p>
          <a:p>
            <a:r>
              <a:rPr lang="en-US" sz="1150" dirty="0" smtClean="0">
                <a:solidFill>
                  <a:schemeClr val="tx1"/>
                </a:solidFill>
              </a:rPr>
              <a:t> </a:t>
            </a:r>
            <a:endParaRPr lang="uk-UA" sz="1150" dirty="0" smtClean="0">
              <a:solidFill>
                <a:schemeClr val="tx1"/>
              </a:solidFill>
            </a:endParaRPr>
          </a:p>
          <a:p>
            <a:r>
              <a:rPr lang="uk-UA" sz="1150" dirty="0" smtClean="0">
                <a:solidFill>
                  <a:schemeClr val="tx1"/>
                </a:solidFill>
              </a:rPr>
              <a:t>Участь в конференції безкоштовна, проводиться за підтримки уряду Канади та консорціуму </a:t>
            </a:r>
            <a:r>
              <a:rPr lang="en-GB" sz="1150" dirty="0" smtClean="0"/>
              <a:t>SOCODEV</a:t>
            </a:r>
            <a:r>
              <a:rPr lang="en-US" sz="1150" dirty="0" smtClean="0"/>
              <a:t>I-CCA-IRECUS</a:t>
            </a:r>
            <a:r>
              <a:rPr lang="uk-UA" sz="1150" dirty="0" smtClean="0">
                <a:solidFill>
                  <a:schemeClr val="tx1"/>
                </a:solidFill>
              </a:rPr>
              <a:t>.</a:t>
            </a:r>
            <a:endParaRPr lang="uk-UA" sz="1150" b="1" i="1" dirty="0" smtClean="0"/>
          </a:p>
          <a:p>
            <a:r>
              <a:rPr lang="uk-UA" sz="1150" b="1" i="1" dirty="0" smtClean="0">
                <a:solidFill>
                  <a:schemeClr val="tx1"/>
                </a:solidFill>
              </a:rPr>
              <a:t>Вартість публікацій:</a:t>
            </a:r>
          </a:p>
          <a:p>
            <a:pPr marL="171450" indent="-171450">
              <a:buFontTx/>
              <a:buChar char="-"/>
            </a:pPr>
            <a:r>
              <a:rPr lang="uk-UA" sz="1150" dirty="0" smtClean="0">
                <a:solidFill>
                  <a:schemeClr val="tx1"/>
                </a:solidFill>
              </a:rPr>
              <a:t>Публікація тез – 120 грн.</a:t>
            </a:r>
          </a:p>
          <a:p>
            <a:pPr marL="171450" indent="-171450">
              <a:buFontTx/>
              <a:buChar char="-"/>
            </a:pPr>
            <a:r>
              <a:rPr lang="uk-UA" sz="1150" dirty="0" smtClean="0">
                <a:solidFill>
                  <a:schemeClr val="tx1"/>
                </a:solidFill>
              </a:rPr>
              <a:t>Публікація статті – 35 грн./стор.</a:t>
            </a:r>
          </a:p>
          <a:p>
            <a:pPr marL="171450" indent="-171450">
              <a:buFontTx/>
              <a:buChar char="-"/>
            </a:pPr>
            <a:r>
              <a:rPr lang="uk-UA" sz="1150" dirty="0" smtClean="0">
                <a:solidFill>
                  <a:schemeClr val="tx1"/>
                </a:solidFill>
              </a:rPr>
              <a:t>Колективна монографія – 35 грн./стор.</a:t>
            </a:r>
          </a:p>
          <a:p>
            <a:r>
              <a:rPr lang="ru-RU" sz="1150" dirty="0" smtClean="0">
                <a:solidFill>
                  <a:schemeClr val="tx1"/>
                </a:solidFill>
              </a:rPr>
              <a:t>Оплата </a:t>
            </a:r>
            <a:r>
              <a:rPr lang="ru-RU" sz="1150" dirty="0" smtClean="0">
                <a:solidFill>
                  <a:schemeClr val="tx1"/>
                </a:solidFill>
              </a:rPr>
              <a:t>за </a:t>
            </a:r>
            <a:r>
              <a:rPr lang="ru-RU" sz="1150" dirty="0" err="1" smtClean="0">
                <a:solidFill>
                  <a:schemeClr val="tx1"/>
                </a:solidFill>
              </a:rPr>
              <a:t>публікацію</a:t>
            </a:r>
            <a:r>
              <a:rPr lang="ru-RU" sz="1150" dirty="0" smtClean="0">
                <a:solidFill>
                  <a:schemeClr val="tx1"/>
                </a:solidFill>
              </a:rPr>
              <a:t> тез, </a:t>
            </a:r>
            <a:r>
              <a:rPr lang="ru-RU" sz="1150" dirty="0" err="1" smtClean="0">
                <a:solidFill>
                  <a:schemeClr val="tx1"/>
                </a:solidFill>
              </a:rPr>
              <a:t>колективної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</a:rPr>
              <a:t>монографії</a:t>
            </a:r>
            <a:r>
              <a:rPr lang="ru-RU" sz="1150" dirty="0" smtClean="0">
                <a:solidFill>
                  <a:schemeClr val="tx1"/>
                </a:solidFill>
              </a:rPr>
              <a:t> та </a:t>
            </a:r>
            <a:r>
              <a:rPr lang="ru-RU" sz="1150" dirty="0" err="1" smtClean="0">
                <a:solidFill>
                  <a:schemeClr val="tx1"/>
                </a:solidFill>
              </a:rPr>
              <a:t>видання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</a:rPr>
              <a:t>збірників</a:t>
            </a:r>
            <a:r>
              <a:rPr lang="ru-RU" sz="1150" dirty="0" smtClean="0">
                <a:solidFill>
                  <a:schemeClr val="tx1"/>
                </a:solidFill>
              </a:rPr>
              <a:t> проводиться на </a:t>
            </a:r>
            <a:r>
              <a:rPr lang="ru-RU" sz="1150" dirty="0" err="1" smtClean="0">
                <a:solidFill>
                  <a:schemeClr val="tx1"/>
                </a:solidFill>
              </a:rPr>
              <a:t>розрахунковий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</a:rPr>
              <a:t>рахунок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rgbClr val="FF0000"/>
                </a:solidFill>
              </a:rPr>
              <a:t>5168 7556 2158 3638 </a:t>
            </a:r>
            <a:r>
              <a:rPr lang="ru-RU" sz="1150" dirty="0" err="1" smtClean="0">
                <a:solidFill>
                  <a:srgbClr val="FF0000"/>
                </a:solidFill>
              </a:rPr>
              <a:t>Драмарецьк</a:t>
            </a:r>
            <a:r>
              <a:rPr lang="ru-RU" sz="1150" dirty="0" err="1" smtClean="0">
                <a:solidFill>
                  <a:srgbClr val="FF0000"/>
                </a:solidFill>
              </a:rPr>
              <a:t>а</a:t>
            </a:r>
            <a:r>
              <a:rPr lang="ru-RU" sz="1150" dirty="0" smtClean="0">
                <a:solidFill>
                  <a:srgbClr val="FF0000"/>
                </a:solidFill>
              </a:rPr>
              <a:t> Кристина </a:t>
            </a:r>
            <a:r>
              <a:rPr lang="ru-RU" sz="1150" dirty="0" err="1" smtClean="0">
                <a:solidFill>
                  <a:srgbClr val="FF0000"/>
                </a:solidFill>
              </a:rPr>
              <a:t>Павлівна</a:t>
            </a:r>
            <a:endParaRPr lang="ru-RU" sz="1150" dirty="0" smtClean="0">
              <a:solidFill>
                <a:srgbClr val="FF0000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sz="1150" dirty="0" err="1" smtClean="0">
                <a:solidFill>
                  <a:schemeClr val="tx1"/>
                </a:solidFill>
              </a:rPr>
              <a:t>Призначення</a:t>
            </a:r>
            <a:r>
              <a:rPr lang="ru-RU" sz="1150" dirty="0" smtClean="0">
                <a:solidFill>
                  <a:schemeClr val="tx1"/>
                </a:solidFill>
              </a:rPr>
              <a:t> платежу: за </a:t>
            </a:r>
            <a:r>
              <a:rPr lang="uk-UA" sz="1150" i="1" dirty="0" smtClean="0">
                <a:solidFill>
                  <a:schemeClr val="tx1"/>
                </a:solidFill>
              </a:rPr>
              <a:t>оплату публікації тез, </a:t>
            </a:r>
            <a:r>
              <a:rPr lang="uk-UA" sz="1150" i="1" dirty="0" smtClean="0">
                <a:solidFill>
                  <a:schemeClr val="tx1"/>
                </a:solidFill>
              </a:rPr>
              <a:t>монографії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(</a:t>
            </a:r>
            <a:r>
              <a:rPr lang="ru-RU" sz="1150" dirty="0" err="1" smtClean="0">
                <a:solidFill>
                  <a:schemeClr val="tx1"/>
                </a:solidFill>
              </a:rPr>
              <a:t>вказати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</a:rPr>
              <a:t>прізвище</a:t>
            </a:r>
            <a:r>
              <a:rPr lang="ru-RU" sz="1150" dirty="0" smtClean="0">
                <a:solidFill>
                  <a:schemeClr val="tx1"/>
                </a:solidFill>
              </a:rPr>
              <a:t> та </a:t>
            </a:r>
            <a:r>
              <a:rPr lang="ru-RU" sz="1150" dirty="0" err="1" smtClean="0">
                <a:solidFill>
                  <a:schemeClr val="tx1"/>
                </a:solidFill>
              </a:rPr>
              <a:t>назву</a:t>
            </a:r>
            <a:r>
              <a:rPr lang="ru-RU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err="1" smtClean="0">
                <a:solidFill>
                  <a:schemeClr val="tx1"/>
                </a:solidFill>
              </a:rPr>
              <a:t>конференції</a:t>
            </a:r>
            <a:r>
              <a:rPr lang="ru-RU" sz="1150" dirty="0" smtClean="0">
                <a:solidFill>
                  <a:schemeClr val="tx1"/>
                </a:solidFill>
              </a:rPr>
              <a:t>)</a:t>
            </a:r>
            <a:endParaRPr lang="uk-UA" sz="115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82127"/>
            <a:ext cx="2844000" cy="6571030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950" b="1" i="1" dirty="0" smtClean="0">
                <a:solidFill>
                  <a:schemeClr val="tx1"/>
                </a:solidFill>
              </a:rPr>
              <a:t>Організаційний комітет: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Ніколаєнко С.М. – ректор </a:t>
            </a:r>
            <a:r>
              <a:rPr lang="uk-UA" sz="950" b="1" i="1" dirty="0" smtClean="0"/>
              <a:t>Національного університету біоресурсів і природокористування України</a:t>
            </a:r>
            <a:r>
              <a:rPr lang="uk-UA" sz="950" b="1" i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голова оргкомітету;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Кобець А. С. – ректор Дніпропетровського  державного аграрно-економічного </a:t>
            </a:r>
            <a:r>
              <a:rPr lang="uk-UA" sz="950" b="1" i="1" dirty="0" err="1" smtClean="0">
                <a:solidFill>
                  <a:schemeClr val="tx1"/>
                </a:solidFill>
              </a:rPr>
              <a:t>університе-ту</a:t>
            </a:r>
            <a:r>
              <a:rPr lang="uk-UA" sz="950" b="1" i="1" dirty="0" smtClean="0">
                <a:solidFill>
                  <a:schemeClr val="tx1"/>
                </a:solidFill>
              </a:rPr>
              <a:t> ( ДДАЕУ),  співголова оргкомітету;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Клод Андре – директор інституту ІРЕКУС 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університету </a:t>
            </a:r>
            <a:r>
              <a:rPr lang="uk-UA" sz="950" b="1" i="1" dirty="0" err="1" smtClean="0">
                <a:solidFill>
                  <a:schemeClr val="tx1"/>
                </a:solidFill>
              </a:rPr>
              <a:t>Шербрук</a:t>
            </a:r>
            <a:r>
              <a:rPr lang="uk-UA" sz="950" b="1" i="1" dirty="0" smtClean="0">
                <a:solidFill>
                  <a:schemeClr val="tx1"/>
                </a:solidFill>
              </a:rPr>
              <a:t> (Канада);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Кваша С.М. – проректор з навчальної і виховної роботи</a:t>
            </a:r>
            <a:r>
              <a:rPr lang="uk-UA" sz="950" b="1" i="1" dirty="0" smtClean="0"/>
              <a:t> (</a:t>
            </a:r>
            <a:r>
              <a:rPr lang="uk-UA" sz="950" b="1" i="1" dirty="0" err="1" smtClean="0">
                <a:solidFill>
                  <a:schemeClr val="tx1"/>
                </a:solidFill>
              </a:rPr>
              <a:t>НУБіП</a:t>
            </a:r>
            <a:r>
              <a:rPr lang="uk-UA" sz="950" b="1" i="1" dirty="0" smtClean="0">
                <a:solidFill>
                  <a:schemeClr val="tx1"/>
                </a:solidFill>
              </a:rPr>
              <a:t> України);</a:t>
            </a:r>
          </a:p>
          <a:p>
            <a:r>
              <a:rPr lang="uk-UA" sz="950" b="1" i="1" dirty="0" err="1" smtClean="0">
                <a:solidFill>
                  <a:schemeClr val="tx1"/>
                </a:solidFill>
              </a:rPr>
              <a:t>Камінська</a:t>
            </a:r>
            <a:r>
              <a:rPr lang="uk-UA" sz="950" b="1" i="1" dirty="0" smtClean="0">
                <a:solidFill>
                  <a:schemeClr val="tx1"/>
                </a:solidFill>
              </a:rPr>
              <a:t> Т.Г. – ректор </a:t>
            </a:r>
            <a:r>
              <a:rPr lang="ru-RU" sz="950" b="1" i="1" dirty="0" err="1" smtClean="0"/>
              <a:t>Київського</a:t>
            </a:r>
            <a:r>
              <a:rPr lang="ru-RU" sz="950" b="1" i="1" dirty="0" smtClean="0"/>
              <a:t> кооперативного </a:t>
            </a:r>
            <a:r>
              <a:rPr lang="ru-RU" sz="950" b="1" i="1" dirty="0" err="1" smtClean="0"/>
              <a:t>інституту</a:t>
            </a:r>
            <a:r>
              <a:rPr lang="ru-RU" sz="950" b="1" i="1" dirty="0" smtClean="0"/>
              <a:t> </a:t>
            </a:r>
            <a:r>
              <a:rPr lang="ru-RU" sz="950" b="1" i="1" dirty="0" err="1" smtClean="0"/>
              <a:t>бізнесу</a:t>
            </a:r>
            <a:r>
              <a:rPr lang="ru-RU" sz="950" b="1" i="1" dirty="0" smtClean="0"/>
              <a:t> </a:t>
            </a:r>
            <a:r>
              <a:rPr lang="ru-RU" sz="950" b="1" i="1" dirty="0" err="1" smtClean="0"/>
              <a:t>і</a:t>
            </a:r>
            <a:r>
              <a:rPr lang="ru-RU" sz="950" b="1" i="1" dirty="0" smtClean="0"/>
              <a:t> права;</a:t>
            </a:r>
            <a:endParaRPr lang="uk-UA" sz="950" b="1" i="1" dirty="0" smtClean="0">
              <a:solidFill>
                <a:schemeClr val="tx1"/>
              </a:solidFill>
            </a:endParaRPr>
          </a:p>
          <a:p>
            <a:r>
              <a:rPr lang="uk-UA" sz="950" b="1" i="1" dirty="0" smtClean="0">
                <a:solidFill>
                  <a:schemeClr val="tx1"/>
                </a:solidFill>
              </a:rPr>
              <a:t>Ткачук В.А. – проректор з науково-педагогічної роботи, міжнародної діяльності та розвитку </a:t>
            </a:r>
            <a:r>
              <a:rPr lang="uk-UA" sz="950" b="1" i="1" dirty="0" err="1" smtClean="0">
                <a:solidFill>
                  <a:schemeClr val="tx1"/>
                </a:solidFill>
              </a:rPr>
              <a:t>НУБіП</a:t>
            </a:r>
            <a:r>
              <a:rPr lang="uk-UA" sz="950" b="1" i="1" dirty="0" smtClean="0">
                <a:solidFill>
                  <a:schemeClr val="tx1"/>
                </a:solidFill>
              </a:rPr>
              <a:t> України;</a:t>
            </a:r>
          </a:p>
          <a:p>
            <a:r>
              <a:rPr lang="uk-UA" sz="950" b="1" i="1" dirty="0" err="1" smtClean="0">
                <a:solidFill>
                  <a:schemeClr val="tx1"/>
                </a:solidFill>
              </a:rPr>
              <a:t>Талавиря</a:t>
            </a:r>
            <a:r>
              <a:rPr lang="uk-UA" sz="950" b="1" i="1" dirty="0" smtClean="0">
                <a:solidFill>
                  <a:schemeClr val="tx1"/>
                </a:solidFill>
              </a:rPr>
              <a:t> М.П. – директор НДІ економіки і менеджменту </a:t>
            </a:r>
            <a:r>
              <a:rPr lang="uk-UA" sz="950" b="1" i="1" dirty="0" err="1" smtClean="0">
                <a:solidFill>
                  <a:schemeClr val="tx1"/>
                </a:solidFill>
              </a:rPr>
              <a:t>НУБіП</a:t>
            </a:r>
            <a:r>
              <a:rPr lang="uk-UA" sz="950" b="1" i="1" dirty="0" smtClean="0">
                <a:solidFill>
                  <a:schemeClr val="tx1"/>
                </a:solidFill>
              </a:rPr>
              <a:t> України;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Діброва А.Д. – декан економічного факультету </a:t>
            </a:r>
            <a:r>
              <a:rPr lang="uk-UA" sz="950" b="1" i="1" dirty="0" err="1" smtClean="0">
                <a:solidFill>
                  <a:schemeClr val="tx1"/>
                </a:solidFill>
              </a:rPr>
              <a:t>НУБіП</a:t>
            </a:r>
            <a:r>
              <a:rPr lang="uk-UA" sz="950" b="1" i="1" dirty="0" smtClean="0">
                <a:solidFill>
                  <a:schemeClr val="tx1"/>
                </a:solidFill>
              </a:rPr>
              <a:t> України;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Остапчук А.Д. – декан факультету аграрного менеджменту </a:t>
            </a:r>
            <a:r>
              <a:rPr lang="uk-UA" sz="950" b="1" i="1" dirty="0" err="1" smtClean="0">
                <a:solidFill>
                  <a:schemeClr val="tx1"/>
                </a:solidFill>
              </a:rPr>
              <a:t>НУБіП</a:t>
            </a:r>
            <a:r>
              <a:rPr lang="uk-UA" sz="950" b="1" i="1" dirty="0" smtClean="0">
                <a:solidFill>
                  <a:schemeClr val="tx1"/>
                </a:solidFill>
              </a:rPr>
              <a:t> України;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Горьовий В.П. – завідувач кафедрою </a:t>
            </a:r>
            <a:r>
              <a:rPr lang="uk-UA" sz="950" b="1" i="1" dirty="0" err="1" smtClean="0">
                <a:solidFill>
                  <a:schemeClr val="tx1"/>
                </a:solidFill>
              </a:rPr>
              <a:t>менеджмен-ту</a:t>
            </a:r>
            <a:r>
              <a:rPr lang="uk-UA" sz="950" b="1" i="1" dirty="0" smtClean="0">
                <a:solidFill>
                  <a:schemeClr val="tx1"/>
                </a:solidFill>
              </a:rPr>
              <a:t> ім. Й.С.Завадського </a:t>
            </a:r>
            <a:r>
              <a:rPr lang="uk-UA" sz="950" b="1" i="1" dirty="0" err="1" smtClean="0">
                <a:solidFill>
                  <a:schemeClr val="tx1"/>
                </a:solidFill>
              </a:rPr>
              <a:t>НУБіП</a:t>
            </a:r>
            <a:r>
              <a:rPr lang="uk-UA" sz="950" b="1" i="1" dirty="0" smtClean="0">
                <a:solidFill>
                  <a:schemeClr val="tx1"/>
                </a:solidFill>
              </a:rPr>
              <a:t> України; </a:t>
            </a:r>
          </a:p>
          <a:p>
            <a:r>
              <a:rPr lang="uk-UA" sz="950" b="1" i="1" dirty="0" err="1" smtClean="0">
                <a:solidFill>
                  <a:schemeClr val="tx1"/>
                </a:solidFill>
              </a:rPr>
              <a:t>Забуранна</a:t>
            </a:r>
            <a:r>
              <a:rPr lang="uk-UA" sz="950" b="1" i="1" dirty="0" smtClean="0">
                <a:solidFill>
                  <a:schemeClr val="tx1"/>
                </a:solidFill>
              </a:rPr>
              <a:t> Л.В. – професор кафедри </a:t>
            </a:r>
            <a:r>
              <a:rPr lang="uk-UA" sz="950" b="1" i="1" dirty="0" err="1" smtClean="0">
                <a:solidFill>
                  <a:schemeClr val="tx1"/>
                </a:solidFill>
              </a:rPr>
              <a:t>менеджмен-ту</a:t>
            </a:r>
            <a:r>
              <a:rPr lang="uk-UA" sz="950" b="1" i="1" dirty="0" smtClean="0">
                <a:solidFill>
                  <a:schemeClr val="tx1"/>
                </a:solidFill>
              </a:rPr>
              <a:t> ім. Й.С.Завадського </a:t>
            </a:r>
            <a:r>
              <a:rPr lang="uk-UA" sz="950" b="1" i="1" dirty="0" err="1" smtClean="0">
                <a:solidFill>
                  <a:schemeClr val="tx1"/>
                </a:solidFill>
              </a:rPr>
              <a:t>НУБіП</a:t>
            </a:r>
            <a:r>
              <a:rPr lang="uk-UA" sz="950" b="1" i="1" dirty="0" smtClean="0">
                <a:solidFill>
                  <a:schemeClr val="tx1"/>
                </a:solidFill>
              </a:rPr>
              <a:t> України; </a:t>
            </a:r>
          </a:p>
          <a:p>
            <a:r>
              <a:rPr lang="uk-UA" sz="950" b="1" i="1" dirty="0" err="1" smtClean="0">
                <a:solidFill>
                  <a:schemeClr val="tx1"/>
                </a:solidFill>
              </a:rPr>
              <a:t>Курбацька</a:t>
            </a:r>
            <a:r>
              <a:rPr lang="uk-UA" sz="950" b="1" i="1" dirty="0" smtClean="0">
                <a:solidFill>
                  <a:schemeClr val="tx1"/>
                </a:solidFill>
              </a:rPr>
              <a:t> Л.М. – декан факультету менеджменту і  маркетингу ДДАЕУ;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Воловик І.А.  - начальник відділу міжнародних зв'язків ДДАЕУ;</a:t>
            </a:r>
          </a:p>
          <a:p>
            <a:r>
              <a:rPr lang="uk-UA" sz="950" b="1" i="1" dirty="0" err="1" smtClean="0">
                <a:solidFill>
                  <a:schemeClr val="tx1"/>
                </a:solidFill>
              </a:rPr>
              <a:t>Буртак</a:t>
            </a:r>
            <a:r>
              <a:rPr lang="uk-UA" sz="950" b="1" i="1" dirty="0" smtClean="0">
                <a:solidFill>
                  <a:schemeClr val="tx1"/>
                </a:solidFill>
              </a:rPr>
              <a:t> С. Г. - менеджер </a:t>
            </a:r>
            <a:r>
              <a:rPr lang="uk-UA" sz="950" b="1" i="1" dirty="0" err="1" smtClean="0">
                <a:solidFill>
                  <a:schemeClr val="tx1"/>
                </a:solidFill>
              </a:rPr>
              <a:t>тренінгових</a:t>
            </a:r>
            <a:r>
              <a:rPr lang="uk-UA" sz="950" b="1" i="1" dirty="0" smtClean="0">
                <a:solidFill>
                  <a:schemeClr val="tx1"/>
                </a:solidFill>
              </a:rPr>
              <a:t> програм </a:t>
            </a:r>
            <a:r>
              <a:rPr lang="uk-UA" sz="950" b="1" i="1" dirty="0" smtClean="0"/>
              <a:t>Дніпропетровської Сільськогосподарської Консультаційної Служби – Кооперативної Академії</a:t>
            </a:r>
            <a:r>
              <a:rPr lang="uk-UA" sz="950" b="1" i="1" dirty="0" smtClean="0">
                <a:solidFill>
                  <a:schemeClr val="tx1"/>
                </a:solidFill>
              </a:rPr>
              <a:t>;</a:t>
            </a:r>
          </a:p>
          <a:p>
            <a:endParaRPr lang="uk-UA" sz="300" b="1" i="1" dirty="0" smtClean="0">
              <a:solidFill>
                <a:schemeClr val="tx1"/>
              </a:solidFill>
            </a:endParaRPr>
          </a:p>
          <a:p>
            <a:r>
              <a:rPr lang="uk-UA" sz="950" b="1" i="1" dirty="0" smtClean="0">
                <a:solidFill>
                  <a:schemeClr val="tx1"/>
                </a:solidFill>
              </a:rPr>
              <a:t>Секретар оргкомітету:</a:t>
            </a:r>
          </a:p>
          <a:p>
            <a:r>
              <a:rPr lang="uk-UA" sz="950" b="1" i="1" dirty="0" err="1" smtClean="0">
                <a:solidFill>
                  <a:schemeClr val="tx1"/>
                </a:solidFill>
              </a:rPr>
              <a:t>Драмарецька</a:t>
            </a:r>
            <a:r>
              <a:rPr lang="uk-UA" sz="950" b="1" i="1" dirty="0" smtClean="0">
                <a:solidFill>
                  <a:schemeClr val="tx1"/>
                </a:solidFill>
              </a:rPr>
              <a:t> К.П., асистент кафедри менеджменту ім. </a:t>
            </a:r>
            <a:r>
              <a:rPr lang="uk-UA" sz="950" b="1" i="1" smtClean="0">
                <a:solidFill>
                  <a:schemeClr val="tx1"/>
                </a:solidFill>
              </a:rPr>
              <a:t>Й.С.Завадського  НУБіП</a:t>
            </a:r>
            <a:r>
              <a:rPr lang="uk-UA" sz="950" b="1" i="1" dirty="0" smtClean="0">
                <a:solidFill>
                  <a:schemeClr val="tx1"/>
                </a:solidFill>
              </a:rPr>
              <a:t> України.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Адреса для контактів і довідок:</a:t>
            </a:r>
          </a:p>
          <a:p>
            <a:r>
              <a:rPr lang="uk-UA" sz="950" b="1" i="1" dirty="0" err="1" smtClean="0">
                <a:solidFill>
                  <a:schemeClr val="tx1"/>
                </a:solidFill>
              </a:rPr>
              <a:t>вул.Героїв</a:t>
            </a:r>
            <a:r>
              <a:rPr lang="uk-UA" sz="950" b="1" i="1" dirty="0" smtClean="0">
                <a:solidFill>
                  <a:schemeClr val="tx1"/>
                </a:solidFill>
              </a:rPr>
              <a:t> Оборони, 11,</a:t>
            </a:r>
          </a:p>
          <a:p>
            <a:r>
              <a:rPr lang="uk-UA" sz="950" b="1" i="1" dirty="0" smtClean="0">
                <a:solidFill>
                  <a:schemeClr val="tx1"/>
                </a:solidFill>
              </a:rPr>
              <a:t>навчальний корпус № 10, кім. 315, </a:t>
            </a:r>
            <a:r>
              <a:rPr lang="uk-UA" sz="950" b="1" i="1" dirty="0" err="1" smtClean="0">
                <a:solidFill>
                  <a:schemeClr val="tx1"/>
                </a:solidFill>
              </a:rPr>
              <a:t>м.Київ</a:t>
            </a:r>
            <a:r>
              <a:rPr lang="uk-UA" sz="950" b="1" i="1" dirty="0" smtClean="0">
                <a:solidFill>
                  <a:schemeClr val="tx1"/>
                </a:solidFill>
              </a:rPr>
              <a:t> </a:t>
            </a:r>
            <a:endParaRPr lang="en-US" sz="950" b="1" i="1" dirty="0" smtClean="0">
              <a:solidFill>
                <a:schemeClr val="tx1"/>
              </a:solidFill>
            </a:endParaRPr>
          </a:p>
          <a:p>
            <a:r>
              <a:rPr lang="uk-UA" sz="950" b="1" i="1" dirty="0" smtClean="0">
                <a:solidFill>
                  <a:schemeClr val="tx1"/>
                </a:solidFill>
              </a:rPr>
              <a:t>тел.: +38</a:t>
            </a:r>
            <a:r>
              <a:rPr lang="en-US" sz="950" b="1" i="1" dirty="0" smtClean="0">
                <a:solidFill>
                  <a:schemeClr val="tx1"/>
                </a:solidFill>
              </a:rPr>
              <a:t>0976404862</a:t>
            </a:r>
            <a:r>
              <a:rPr lang="uk-UA" sz="950" b="1" i="1" dirty="0" smtClean="0">
                <a:solidFill>
                  <a:schemeClr val="tx1"/>
                </a:solidFill>
              </a:rPr>
              <a:t>, </a:t>
            </a:r>
            <a:endParaRPr lang="en-US" sz="950" b="1" i="1" dirty="0" smtClean="0">
              <a:solidFill>
                <a:schemeClr val="tx1"/>
              </a:solidFill>
            </a:endParaRPr>
          </a:p>
          <a:p>
            <a:r>
              <a:rPr lang="en-US" sz="950" b="1" i="1" dirty="0" smtClean="0">
                <a:solidFill>
                  <a:schemeClr val="tx1"/>
                </a:solidFill>
              </a:rPr>
              <a:t> e-mail: </a:t>
            </a:r>
            <a:r>
              <a:rPr lang="en-US" sz="950" b="1" i="1" dirty="0" smtClean="0">
                <a:solidFill>
                  <a:schemeClr val="tx1"/>
                </a:solidFill>
                <a:hlinkClick r:id="rId2"/>
              </a:rPr>
              <a:t>Conference2016_nubip@ukr.net</a:t>
            </a:r>
            <a:endParaRPr lang="uk-UA" sz="950" b="1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71265"/>
            <a:ext cx="2844000" cy="6763390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0" rtlCol="0">
            <a:spAutoFit/>
          </a:bodyPr>
          <a:lstStyle/>
          <a:p>
            <a:r>
              <a:rPr lang="uk-UA" sz="1200" b="1" i="1" dirty="0" smtClean="0"/>
              <a:t>Вимоги до оформлення тез доповіді:</a:t>
            </a:r>
          </a:p>
          <a:p>
            <a:r>
              <a:rPr lang="uk-UA" sz="1200" i="1" dirty="0" smtClean="0"/>
              <a:t>Тези друкуються обсягом 2 – 4 стор.</a:t>
            </a:r>
          </a:p>
          <a:p>
            <a:r>
              <a:rPr lang="uk-UA" sz="1200" i="1" dirty="0" smtClean="0"/>
              <a:t>формату А4. </a:t>
            </a:r>
            <a:r>
              <a:rPr lang="uk-UA" sz="1200" dirty="0" smtClean="0"/>
              <a:t>Шрифт – </a:t>
            </a:r>
            <a:r>
              <a:rPr lang="uk-UA" sz="1200" dirty="0" err="1" smtClean="0"/>
              <a:t>Times</a:t>
            </a:r>
            <a:r>
              <a:rPr lang="uk-UA" sz="1200" dirty="0" smtClean="0"/>
              <a:t> </a:t>
            </a:r>
            <a:r>
              <a:rPr lang="uk-UA" sz="1200" dirty="0" err="1" smtClean="0"/>
              <a:t>New</a:t>
            </a:r>
            <a:r>
              <a:rPr lang="uk-UA" sz="1200" dirty="0" smtClean="0"/>
              <a:t> </a:t>
            </a:r>
            <a:r>
              <a:rPr lang="uk-UA" sz="1200" dirty="0" err="1" smtClean="0"/>
              <a:t>Roman</a:t>
            </a:r>
            <a:r>
              <a:rPr lang="uk-UA" sz="1200" dirty="0" smtClean="0"/>
              <a:t>, </a:t>
            </a:r>
            <a:r>
              <a:rPr lang="uk-UA" sz="1200" dirty="0" smtClean="0">
                <a:solidFill>
                  <a:schemeClr val="tx1"/>
                </a:solidFill>
              </a:rPr>
              <a:t>14 </a:t>
            </a:r>
            <a:r>
              <a:rPr lang="uk-UA" sz="1200" dirty="0" err="1" smtClean="0">
                <a:solidFill>
                  <a:schemeClr val="tx1"/>
                </a:solidFill>
              </a:rPr>
              <a:t>пт</a:t>
            </a:r>
            <a:r>
              <a:rPr lang="uk-UA" sz="1200" dirty="0" smtClean="0">
                <a:solidFill>
                  <a:schemeClr val="tx1"/>
                </a:solidFill>
              </a:rPr>
              <a:t>.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uk-UA" sz="1200" i="1" dirty="0" smtClean="0">
                <a:solidFill>
                  <a:schemeClr val="tx1"/>
                </a:solidFill>
              </a:rPr>
              <a:t>Інтервал </a:t>
            </a:r>
            <a:r>
              <a:rPr lang="uk-UA" sz="1200" i="1" dirty="0" smtClean="0"/>
              <a:t>– </a:t>
            </a:r>
            <a:r>
              <a:rPr lang="ru-RU" sz="1200" i="1" dirty="0" smtClean="0"/>
              <a:t>1,5.</a:t>
            </a:r>
            <a:r>
              <a:rPr lang="uk-UA" sz="1200" i="1" dirty="0" smtClean="0"/>
              <a:t> Поля: </a:t>
            </a:r>
            <a:r>
              <a:rPr lang="uk-UA" sz="1200" i="1" dirty="0" err="1" smtClean="0"/>
              <a:t>ліве–</a:t>
            </a:r>
            <a:r>
              <a:rPr lang="uk-UA" sz="1200" i="1" dirty="0" smtClean="0"/>
              <a:t> 30 мм, праве – 10 мм, верхнє і нижнє </a:t>
            </a:r>
            <a:r>
              <a:rPr lang="ru-RU" sz="1200" i="1" dirty="0" smtClean="0"/>
              <a:t>по 20 мм. Абзац – 1,25.</a:t>
            </a:r>
            <a:endParaRPr lang="uk-UA" sz="1200" i="1" dirty="0"/>
          </a:p>
          <a:p>
            <a:r>
              <a:rPr lang="uk-UA" sz="1200" i="1" dirty="0" smtClean="0"/>
              <a:t>Зразок оформлення тез:</a:t>
            </a:r>
          </a:p>
          <a:p>
            <a:pPr algn="ctr"/>
            <a:r>
              <a:rPr lang="uk-UA" sz="1200" b="1" dirty="0" smtClean="0"/>
              <a:t>НАЗВА ТЕЗ</a:t>
            </a:r>
          </a:p>
          <a:p>
            <a:pPr algn="ctr"/>
            <a:r>
              <a:rPr lang="uk-UA" sz="1200" i="1" dirty="0" smtClean="0"/>
              <a:t>Прізвище ініціали</a:t>
            </a:r>
          </a:p>
          <a:p>
            <a:pPr algn="ctr"/>
            <a:r>
              <a:rPr lang="uk-UA" sz="1200" i="1" dirty="0" smtClean="0"/>
              <a:t>науковий ступінь, вчене звання, посада</a:t>
            </a:r>
          </a:p>
          <a:p>
            <a:pPr algn="ctr"/>
            <a:r>
              <a:rPr lang="uk-UA" sz="1200" dirty="0" smtClean="0"/>
              <a:t>Установа</a:t>
            </a:r>
          </a:p>
          <a:p>
            <a:r>
              <a:rPr lang="uk-UA" sz="1200" dirty="0" smtClean="0"/>
              <a:t>Текст тез.</a:t>
            </a:r>
          </a:p>
          <a:p>
            <a:pPr algn="ctr"/>
            <a:r>
              <a:rPr lang="uk-UA" sz="1200" b="1" dirty="0" smtClean="0"/>
              <a:t>Література:</a:t>
            </a:r>
          </a:p>
          <a:p>
            <a:pPr algn="just"/>
            <a:r>
              <a:rPr lang="uk-UA" sz="1200" dirty="0" smtClean="0"/>
              <a:t>1. Джерело згідно ГОСТ 7.1:2006</a:t>
            </a:r>
          </a:p>
          <a:p>
            <a:r>
              <a:rPr lang="uk-UA" sz="1200" dirty="0" smtClean="0">
                <a:solidFill>
                  <a:schemeClr val="tx1"/>
                </a:solidFill>
              </a:rPr>
              <a:t>Вимоги до оформлення текстів статті та матеріалів монографії розміщено на сайті  або у додатку </a:t>
            </a:r>
            <a:r>
              <a:rPr lang="en-GB" sz="1200" dirty="0" smtClean="0">
                <a:solidFill>
                  <a:schemeClr val="tx1"/>
                </a:solidFill>
                <a:hlinkClick r:id="rId3"/>
              </a:rPr>
              <a:t>http://nubip.edu.ua/about/http%3A/%252Felibrary.nubip.edu.ua/view/subjects/subjects.html</a:t>
            </a:r>
            <a:endParaRPr lang="uk-UA" sz="1200" dirty="0" smtClean="0">
              <a:solidFill>
                <a:schemeClr val="tx1"/>
              </a:solidFill>
            </a:endParaRPr>
          </a:p>
          <a:p>
            <a:pPr algn="ctr"/>
            <a:r>
              <a:rPr lang="uk-UA" sz="1200" b="1" i="1" dirty="0" smtClean="0"/>
              <a:t>ЗАЯВКА</a:t>
            </a:r>
          </a:p>
          <a:p>
            <a:pPr algn="ctr"/>
            <a:r>
              <a:rPr lang="uk-UA" sz="1200" b="1" i="1" dirty="0" smtClean="0"/>
              <a:t>на участь в Міжнародній науково-практичній конференції</a:t>
            </a:r>
            <a:br>
              <a:rPr lang="uk-UA" sz="1200" b="1" i="1" dirty="0" smtClean="0"/>
            </a:br>
            <a:r>
              <a:rPr lang="uk-UA" sz="1200" b="1" i="1" dirty="0" smtClean="0"/>
              <a:t>«Розвиток кооперативного руху в Україні»</a:t>
            </a:r>
          </a:p>
          <a:p>
            <a:pPr algn="just"/>
            <a:r>
              <a:rPr lang="uk-UA" sz="1050" dirty="0" smtClean="0"/>
              <a:t>ПІБ </a:t>
            </a:r>
          </a:p>
          <a:p>
            <a:pPr algn="just"/>
            <a:r>
              <a:rPr lang="uk-UA" sz="1050" dirty="0" smtClean="0"/>
              <a:t>Назва установи, підприємства</a:t>
            </a:r>
          </a:p>
          <a:p>
            <a:pPr algn="just"/>
            <a:r>
              <a:rPr lang="uk-UA" sz="1050" dirty="0" smtClean="0"/>
              <a:t>Посада, науковий ступінь (якщо є), вчене звання (якщо є)</a:t>
            </a:r>
          </a:p>
          <a:p>
            <a:pPr algn="just"/>
            <a:r>
              <a:rPr lang="uk-UA" sz="1050" dirty="0" smtClean="0"/>
              <a:t>Адреса </a:t>
            </a:r>
          </a:p>
          <a:p>
            <a:pPr algn="just"/>
            <a:r>
              <a:rPr lang="uk-UA" sz="1050" dirty="0" smtClean="0"/>
              <a:t>Тел. </a:t>
            </a:r>
          </a:p>
          <a:p>
            <a:pPr algn="just"/>
            <a:r>
              <a:rPr lang="en-US" sz="1050" dirty="0" smtClean="0"/>
              <a:t>E-mail</a:t>
            </a:r>
          </a:p>
          <a:p>
            <a:pPr algn="just"/>
            <a:r>
              <a:rPr lang="ru-RU" sz="1050" dirty="0" smtClean="0"/>
              <a:t>Форма </a:t>
            </a:r>
            <a:r>
              <a:rPr lang="ru-RU" sz="1050" dirty="0" err="1" smtClean="0"/>
              <a:t>участ</a:t>
            </a:r>
            <a:r>
              <a:rPr lang="uk-UA" sz="1050" dirty="0" smtClean="0"/>
              <a:t>і (тези, стаття, монографія, очна участь)</a:t>
            </a:r>
          </a:p>
          <a:p>
            <a:pPr algn="just"/>
            <a:r>
              <a:rPr lang="uk-UA" sz="1050" dirty="0" smtClean="0"/>
              <a:t>Назва матеріалів</a:t>
            </a:r>
          </a:p>
          <a:p>
            <a:pPr algn="just"/>
            <a:r>
              <a:rPr lang="uk-UA" sz="1050" dirty="0" smtClean="0"/>
              <a:t>Номер секції</a:t>
            </a:r>
            <a:endParaRPr lang="uk-UA" sz="1200" dirty="0" smtClean="0"/>
          </a:p>
          <a:p>
            <a:pPr algn="just"/>
            <a:r>
              <a:rPr lang="uk-UA" sz="1050" dirty="0" smtClean="0"/>
              <a:t>Потреба у проживанні:        так,        ні</a:t>
            </a:r>
          </a:p>
          <a:p>
            <a:pPr algn="just"/>
            <a:endParaRPr lang="uk-UA" sz="105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56376" y="5013176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40866" y="5318460"/>
            <a:ext cx="2088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587710" y="6508092"/>
            <a:ext cx="144016" cy="72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8037010" y="6516718"/>
            <a:ext cx="144016" cy="720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447208" y="4834656"/>
            <a:ext cx="2373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68858" y="5479728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16216" y="5623744"/>
            <a:ext cx="2304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02476" y="5785012"/>
            <a:ext cx="22322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42980" y="6113548"/>
            <a:ext cx="21774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236296" y="6271816"/>
            <a:ext cx="15841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948264" y="6453336"/>
            <a:ext cx="18722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2344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655</Words>
  <Application>Microsoft Office PowerPoint</Application>
  <PresentationFormat>Экран (4:3)</PresentationFormat>
  <Paragraphs>127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157</cp:revision>
  <dcterms:created xsi:type="dcterms:W3CDTF">2015-09-27T18:24:51Z</dcterms:created>
  <dcterms:modified xsi:type="dcterms:W3CDTF">2016-03-03T10:56:20Z</dcterms:modified>
</cp:coreProperties>
</file>